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DEDE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080" autoAdjust="0"/>
  </p:normalViewPr>
  <p:slideViewPr>
    <p:cSldViewPr snapToGrid="0">
      <p:cViewPr varScale="1">
        <p:scale>
          <a:sx n="81" d="100"/>
          <a:sy n="81" d="100"/>
        </p:scale>
        <p:origin x="10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970B17-E538-483E-8E27-F9A75921AFEA}" type="datetimeFigureOut">
              <a:rPr lang="ko-KR" altLang="en-US" smtClean="0"/>
              <a:t>2021-10-11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84720A-F586-4E26-8F21-671FBB8DEE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406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4720A-F586-4E26-8F21-671FBB8DEE4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4368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C9DC7-109B-4277-823A-8E58B364231E}" type="datetimeFigureOut">
              <a:rPr lang="ko-KR" altLang="en-US" smtClean="0"/>
              <a:t>2021-10-11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4F9DB-A5BC-4347-9294-63A9355A86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600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C9DC7-109B-4277-823A-8E58B364231E}" type="datetimeFigureOut">
              <a:rPr lang="ko-KR" altLang="en-US" smtClean="0"/>
              <a:t>2021-10-11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4F9DB-A5BC-4347-9294-63A9355A86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227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7C9C9DC7-109B-4277-823A-8E58B364231E}" type="datetimeFigureOut">
              <a:rPr lang="ko-KR" altLang="en-US" smtClean="0"/>
              <a:t>2021-10-11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09E4F9DB-A5BC-4347-9294-63A9355A86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355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C9DC7-109B-4277-823A-8E58B364231E}" type="datetimeFigureOut">
              <a:rPr lang="ko-KR" altLang="en-US" smtClean="0"/>
              <a:t>2021-10-11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4F9DB-A5BC-4347-9294-63A9355A86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6247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C9C9DC7-109B-4277-823A-8E58B364231E}" type="datetimeFigureOut">
              <a:rPr lang="ko-KR" altLang="en-US" smtClean="0"/>
              <a:t>2021-10-11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9E4F9DB-A5BC-4347-9294-63A9355A86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7468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C9DC7-109B-4277-823A-8E58B364231E}" type="datetimeFigureOut">
              <a:rPr lang="ko-KR" altLang="en-US" smtClean="0"/>
              <a:t>2021-10-11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4F9DB-A5BC-4347-9294-63A9355A86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6564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C9DC7-109B-4277-823A-8E58B364231E}" type="datetimeFigureOut">
              <a:rPr lang="ko-KR" altLang="en-US" smtClean="0"/>
              <a:t>2021-10-11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4F9DB-A5BC-4347-9294-63A9355A86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41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C9DC7-109B-4277-823A-8E58B364231E}" type="datetimeFigureOut">
              <a:rPr lang="ko-KR" altLang="en-US" smtClean="0"/>
              <a:t>2021-10-11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4F9DB-A5BC-4347-9294-63A9355A86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9261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C9DC7-109B-4277-823A-8E58B364231E}" type="datetimeFigureOut">
              <a:rPr lang="ko-KR" altLang="en-US" smtClean="0"/>
              <a:t>2021-10-11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4F9DB-A5BC-4347-9294-63A9355A86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642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C9DC7-109B-4277-823A-8E58B364231E}" type="datetimeFigureOut">
              <a:rPr lang="ko-KR" altLang="en-US" smtClean="0"/>
              <a:t>2021-10-11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4F9DB-A5BC-4347-9294-63A9355A86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8078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C9DC7-109B-4277-823A-8E58B364231E}" type="datetimeFigureOut">
              <a:rPr lang="ko-KR" altLang="en-US" smtClean="0"/>
              <a:t>2021-10-11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4F9DB-A5BC-4347-9294-63A9355A86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472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7C9C9DC7-109B-4277-823A-8E58B364231E}" type="datetimeFigureOut">
              <a:rPr lang="ko-KR" altLang="en-US" smtClean="0"/>
              <a:t>2021-10-11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09E4F9DB-A5BC-4347-9294-63A9355A86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37218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namu.wiki/w/%EB%8D%A4%EB%B8%94%EB%8F%84%EC%96%B4%EC%9D%98%20%EA%B5%B0%EB%8C%80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56623" y="4317396"/>
            <a:ext cx="9144000" cy="1309255"/>
          </a:xfrm>
        </p:spPr>
        <p:txBody>
          <a:bodyPr>
            <a:normAutofit/>
          </a:bodyPr>
          <a:lstStyle/>
          <a:p>
            <a:r>
              <a:rPr lang="ko-KR" altLang="en-US" sz="8000" dirty="0" smtClean="0">
                <a:solidFill>
                  <a:schemeClr val="accent2">
                    <a:lumMod val="75000"/>
                  </a:schemeClr>
                </a:solidFill>
                <a:latin typeface="a피오피네모" panose="02020600000000000000" pitchFamily="18" charset="-127"/>
                <a:ea typeface="a피오피네모" panose="02020600000000000000" pitchFamily="18" charset="-127"/>
              </a:rPr>
              <a:t>시리즈 총 정리</a:t>
            </a:r>
            <a:endParaRPr lang="ko-KR" altLang="en-US" sz="8000" dirty="0">
              <a:solidFill>
                <a:schemeClr val="accent2">
                  <a:lumMod val="75000"/>
                </a:schemeClr>
              </a:solidFill>
              <a:latin typeface="a피오피네모" panose="02020600000000000000" pitchFamily="18" charset="-127"/>
              <a:ea typeface="a피오피네모" panose="02020600000000000000" pitchFamily="18" charset="-127"/>
            </a:endParaRPr>
          </a:p>
        </p:txBody>
      </p:sp>
      <p:pic>
        <p:nvPicPr>
          <p:cNvPr id="4" name="Harry Potter and the Sorcerers Stone Soundtrack - 01. Prologu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2559" y="107696"/>
            <a:ext cx="406400" cy="4064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568959" y="1947057"/>
            <a:ext cx="10715176" cy="221599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13800" b="1" cap="none" spc="0" dirty="0" smtClean="0">
                <a:ln w="79375">
                  <a:solidFill>
                    <a:schemeClr val="bg1">
                      <a:lumMod val="75000"/>
                      <a:lumOff val="25000"/>
                    </a:schemeClr>
                  </a:solidFill>
                  <a:prstDash val="solid"/>
                </a:ln>
                <a:solidFill>
                  <a:schemeClr val="bg1">
                    <a:lumMod val="75000"/>
                    <a:lumOff val="25000"/>
                  </a:schemeClr>
                </a:solidFill>
                <a:effectLst/>
                <a:latin typeface="a꼬마병정" panose="02020600000000000000" pitchFamily="18" charset="-127"/>
                <a:ea typeface="a꼬마병정" panose="02020600000000000000" pitchFamily="18" charset="-127"/>
              </a:rPr>
              <a:t>Harry Potter</a:t>
            </a:r>
            <a:endParaRPr lang="en-US" altLang="ko-KR" sz="13800" b="1" cap="none" spc="0" dirty="0">
              <a:ln w="79375">
                <a:solidFill>
                  <a:schemeClr val="bg1">
                    <a:lumMod val="75000"/>
                    <a:lumOff val="25000"/>
                  </a:schemeClr>
                </a:solidFill>
                <a:prstDash val="solid"/>
              </a:ln>
              <a:solidFill>
                <a:schemeClr val="bg1">
                  <a:lumMod val="75000"/>
                  <a:lumOff val="25000"/>
                </a:schemeClr>
              </a:solidFill>
              <a:effectLst/>
              <a:latin typeface="a꼬마병정" panose="02020600000000000000" pitchFamily="18" charset="-127"/>
              <a:ea typeface="a꼬마병정" panose="02020600000000000000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65759" y="1225345"/>
            <a:ext cx="21259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Navi황금복돼지" panose="02020603020101020101" pitchFamily="18" charset="-127"/>
                <a:ea typeface="Navi황금복돼지" panose="02020603020101020101" pitchFamily="18" charset="-127"/>
              </a:rPr>
              <a:t>MOVIE</a:t>
            </a:r>
            <a:endParaRPr lang="ko-KR" altLang="en-US" sz="4800" dirty="0">
              <a:latin typeface="Navi황금복돼지" panose="02020603020101020101" pitchFamily="18" charset="-127"/>
              <a:ea typeface="Navi황금복돼지" panose="0202060302010102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71035" y="1792709"/>
            <a:ext cx="10715176" cy="221599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13800" b="1" cap="none" spc="0" dirty="0" smtClean="0">
                <a:ln w="79375">
                  <a:solidFill>
                    <a:schemeClr val="bg1">
                      <a:lumMod val="75000"/>
                      <a:lumOff val="25000"/>
                    </a:schemeClr>
                  </a:solidFill>
                  <a:prstDash val="solid"/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a꼬마병정" panose="02020600000000000000" pitchFamily="18" charset="-127"/>
                <a:ea typeface="a꼬마병정" panose="02020600000000000000" pitchFamily="18" charset="-127"/>
              </a:rPr>
              <a:t>Harry Potter</a:t>
            </a:r>
            <a:endParaRPr lang="en-US" altLang="ko-KR" sz="13800" b="1" cap="none" spc="0" dirty="0">
              <a:ln w="79375">
                <a:solidFill>
                  <a:schemeClr val="bg1">
                    <a:lumMod val="75000"/>
                    <a:lumOff val="25000"/>
                  </a:schemeClr>
                </a:solidFill>
                <a:prstDash val="solid"/>
              </a:ln>
              <a:solidFill>
                <a:schemeClr val="accent4">
                  <a:lumMod val="60000"/>
                  <a:lumOff val="40000"/>
                </a:schemeClr>
              </a:solidFill>
              <a:effectLst/>
              <a:latin typeface="a꼬마병정" panose="02020600000000000000" pitchFamily="18" charset="-127"/>
              <a:ea typeface="a꼬마병정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193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9456" y="245975"/>
            <a:ext cx="11864822" cy="1508760"/>
          </a:xfrm>
        </p:spPr>
        <p:txBody>
          <a:bodyPr>
            <a:normAutofit fontScale="90000"/>
          </a:bodyPr>
          <a:lstStyle/>
          <a:p>
            <a:r>
              <a:rPr lang="ko-KR" altLang="en-US" sz="4900" dirty="0" smtClean="0">
                <a:solidFill>
                  <a:srgbClr val="0000FF"/>
                </a:solidFill>
                <a:latin typeface="a피오피네모" panose="02020600000000000000" pitchFamily="18" charset="-127"/>
                <a:ea typeface="a피오피네모" panose="02020600000000000000" pitchFamily="18" charset="-127"/>
              </a:rPr>
              <a:t>해리포터와 마법사의 돌</a:t>
            </a:r>
            <a:r>
              <a:rPr lang="en-US" altLang="ko-KR" sz="4900" dirty="0" smtClean="0">
                <a:solidFill>
                  <a:srgbClr val="0000FF"/>
                </a:solidFill>
                <a:latin typeface="a피오피네모" panose="02020600000000000000" pitchFamily="18" charset="-127"/>
                <a:ea typeface="a피오피네모" panose="02020600000000000000" pitchFamily="18" charset="-127"/>
              </a:rPr>
              <a:t/>
            </a:r>
            <a:br>
              <a:rPr lang="en-US" altLang="ko-KR" sz="4900" dirty="0" smtClean="0">
                <a:solidFill>
                  <a:srgbClr val="0000FF"/>
                </a:solidFill>
                <a:latin typeface="a피오피네모" panose="02020600000000000000" pitchFamily="18" charset="-127"/>
                <a:ea typeface="a피오피네모" panose="02020600000000000000" pitchFamily="18" charset="-127"/>
              </a:rPr>
            </a:br>
            <a:r>
              <a:rPr lang="en-US" altLang="ko-KR" dirty="0" smtClean="0">
                <a:latin typeface="a피오피동글" panose="02020600000000000000" pitchFamily="18" charset="-127"/>
                <a:ea typeface="a피오피동글" panose="02020600000000000000" pitchFamily="18" charset="-127"/>
              </a:rPr>
              <a:t>(Harry potter </a:t>
            </a:r>
            <a:r>
              <a:rPr lang="en-US" altLang="ko-KR" sz="3100" dirty="0" smtClean="0">
                <a:latin typeface="a피오피동글" panose="02020600000000000000" pitchFamily="18" charset="-127"/>
                <a:ea typeface="a피오피동글" panose="02020600000000000000" pitchFamily="18" charset="-127"/>
              </a:rPr>
              <a:t>and</a:t>
            </a:r>
            <a:r>
              <a:rPr lang="en-US" altLang="ko-KR" dirty="0" smtClean="0">
                <a:latin typeface="a피오피동글" panose="02020600000000000000" pitchFamily="18" charset="-127"/>
                <a:ea typeface="a피오피동글" panose="02020600000000000000" pitchFamily="18" charset="-127"/>
              </a:rPr>
              <a:t> </a:t>
            </a:r>
            <a:r>
              <a:rPr lang="en-US" altLang="ko-KR" sz="3100" dirty="0" smtClean="0">
                <a:latin typeface="a피오피동글" panose="02020600000000000000" pitchFamily="18" charset="-127"/>
                <a:ea typeface="a피오피동글" panose="02020600000000000000" pitchFamily="18" charset="-127"/>
              </a:rPr>
              <a:t>the Wizard sorcerer’s Stone)</a:t>
            </a:r>
            <a:endParaRPr lang="ko-KR" altLang="en-US" sz="2700" dirty="0">
              <a:latin typeface="a피오피동글" panose="02020600000000000000" pitchFamily="18" charset="-127"/>
              <a:ea typeface="a피오피동글" panose="02020600000000000000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05" y="2069658"/>
            <a:ext cx="3714750" cy="4581144"/>
          </a:xfrm>
          <a:prstGeom prst="rect">
            <a:avLst/>
          </a:prstGeom>
        </p:spPr>
      </p:pic>
      <p:sp>
        <p:nvSpPr>
          <p:cNvPr id="15" name="Rectangle 2"/>
          <p:cNvSpPr>
            <a:spLocks noChangeArrowheads="1"/>
          </p:cNvSpPr>
          <p:nvPr/>
        </p:nvSpPr>
        <p:spPr bwMode="auto">
          <a:xfrm>
            <a:off x="3208338" y="240506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ko-KR" altLang="ko-KR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내용 개체 틀 15"/>
          <p:cNvSpPr>
            <a:spLocks noGrp="1"/>
          </p:cNvSpPr>
          <p:nvPr>
            <p:ph idx="1"/>
          </p:nvPr>
        </p:nvSpPr>
        <p:spPr>
          <a:xfrm>
            <a:off x="4023359" y="2069658"/>
            <a:ext cx="8060919" cy="4581144"/>
          </a:xfrm>
          <a:ln w="28575"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ko-KR" altLang="en-US" sz="32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오래전</a:t>
            </a:r>
            <a:r>
              <a:rPr lang="ko-KR" altLang="en-US" sz="3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사악한 마법사 </a:t>
            </a:r>
            <a:r>
              <a:rPr lang="ko-KR" altLang="en-US" sz="32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볼드모트에게서</a:t>
            </a:r>
            <a:r>
              <a:rPr lang="ko-KR" altLang="en-US" sz="3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부모를 잃지만 그를 몰락시키고 살아남은 아이 </a:t>
            </a:r>
            <a:r>
              <a:rPr lang="ko-KR" altLang="en-US" sz="3200" b="1" i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해리 포터는 자신이 마법사라는 사실을 알지 못하고</a:t>
            </a:r>
            <a:r>
              <a:rPr lang="ko-KR" altLang="en-US" sz="3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친척인 </a:t>
            </a:r>
            <a:r>
              <a:rPr lang="ko-KR" altLang="en-US" sz="32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더즐리</a:t>
            </a:r>
            <a:r>
              <a:rPr lang="ko-KR" altLang="en-US" sz="3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집안에서 자라게 된다</a:t>
            </a:r>
            <a:r>
              <a:rPr lang="en-US" altLang="ko-KR" sz="3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3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친척들로부터 갖은 구박을 받으며 힘든 나날을 보내던 도중</a:t>
            </a:r>
            <a:r>
              <a:rPr lang="en-US" altLang="ko-KR" sz="3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11</a:t>
            </a:r>
            <a:r>
              <a:rPr lang="ko-KR" altLang="en-US" sz="3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세가 되던 해에 해리에게로 마법 학교인 </a:t>
            </a:r>
            <a:r>
              <a:rPr lang="ko-KR" altLang="en-US" sz="3200" b="1" i="1" dirty="0" err="1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호그와트의</a:t>
            </a:r>
            <a:r>
              <a:rPr lang="ko-KR" altLang="en-US" sz="3200" b="1" i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입학 </a:t>
            </a:r>
            <a:r>
              <a:rPr lang="ko-KR" altLang="en-US" sz="3200" b="1" i="1" dirty="0" smtClean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통지서</a:t>
            </a:r>
            <a:r>
              <a:rPr lang="ko-KR" altLang="en-US" sz="32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가 오게 </a:t>
            </a:r>
            <a:r>
              <a:rPr lang="ko-KR" altLang="en-US" sz="3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된다</a:t>
            </a:r>
            <a:r>
              <a:rPr lang="en-US" altLang="ko-KR" sz="3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3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이모부인 버넌 </a:t>
            </a:r>
            <a:r>
              <a:rPr lang="ko-KR" altLang="en-US" sz="32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더즐리는</a:t>
            </a:r>
            <a:r>
              <a:rPr lang="ko-KR" altLang="en-US" sz="3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해리가 편지를 받지 못하게 방해하지만 해리는 우여곡절 끝에 자신이 마법사라는 사실을 알게 된다</a:t>
            </a:r>
            <a:r>
              <a:rPr lang="en-US" altLang="ko-KR" sz="3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3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그리고 그를 맞이하러 온 </a:t>
            </a:r>
            <a:r>
              <a:rPr lang="ko-KR" altLang="en-US" sz="32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호그와트의</a:t>
            </a:r>
            <a:r>
              <a:rPr lang="ko-KR" altLang="en-US" sz="3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32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숲지기</a:t>
            </a:r>
            <a:r>
              <a:rPr lang="ko-KR" altLang="en-US" sz="3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</a:t>
            </a:r>
            <a:r>
              <a:rPr lang="ko-KR" altLang="en-US" sz="32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루비우스</a:t>
            </a:r>
            <a:r>
              <a:rPr lang="ko-KR" altLang="en-US" sz="3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32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해그리드의</a:t>
            </a:r>
            <a:r>
              <a:rPr lang="ko-KR" altLang="en-US" sz="3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안내로 </a:t>
            </a:r>
            <a:r>
              <a:rPr lang="ko-KR" altLang="en-US" sz="3200" b="1" i="1" dirty="0" err="1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호그와트에</a:t>
            </a:r>
            <a:r>
              <a:rPr lang="ko-KR" altLang="en-US" sz="3200" b="1" i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입학하기 위한 </a:t>
            </a:r>
            <a:r>
              <a:rPr lang="ko-KR" altLang="en-US" sz="3200" b="1" i="1" dirty="0" smtClean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준비</a:t>
            </a:r>
            <a:r>
              <a:rPr lang="ko-KR" altLang="en-US" sz="32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를 하고</a:t>
            </a:r>
            <a:r>
              <a:rPr lang="en-US" altLang="ko-KR" sz="3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3200" b="1" i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마침내 학교로 가게 되는데</a:t>
            </a:r>
            <a:r>
              <a:rPr lang="en-US" altLang="ko-KR" sz="3200" b="1" i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...</a:t>
            </a:r>
            <a:endParaRPr lang="ko-KR" altLang="en-US" sz="3200" b="1" i="1" dirty="0">
              <a:solidFill>
                <a:srgbClr val="FFFF00"/>
              </a:solidFill>
              <a:latin typeface="365다락방고양이" panose="02020603020101020101" pitchFamily="18" charset="-127"/>
              <a:ea typeface="365다락방고양이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2698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728" y="240634"/>
            <a:ext cx="9784080" cy="1508760"/>
          </a:xfrm>
        </p:spPr>
        <p:txBody>
          <a:bodyPr/>
          <a:lstStyle/>
          <a:p>
            <a:r>
              <a:rPr lang="ko-KR" altLang="en-US" sz="4400" dirty="0">
                <a:solidFill>
                  <a:srgbClr val="0000FF"/>
                </a:solidFill>
                <a:latin typeface="a피오피네모" panose="02020600000000000000" pitchFamily="18" charset="-127"/>
                <a:ea typeface="a피오피네모" panose="02020600000000000000" pitchFamily="18" charset="-127"/>
              </a:rPr>
              <a:t>해리포터와 </a:t>
            </a:r>
            <a:r>
              <a:rPr lang="ko-KR" altLang="en-US" sz="4400" dirty="0" smtClean="0">
                <a:solidFill>
                  <a:srgbClr val="0000FF"/>
                </a:solidFill>
                <a:latin typeface="a피오피네모" panose="02020600000000000000" pitchFamily="18" charset="-127"/>
                <a:ea typeface="a피오피네모" panose="02020600000000000000" pitchFamily="18" charset="-127"/>
              </a:rPr>
              <a:t>비밀의 방</a:t>
            </a:r>
            <a:r>
              <a:rPr lang="en-US" altLang="ko-KR" dirty="0" smtClean="0">
                <a:latin typeface="a피오피네모" panose="02020600000000000000" pitchFamily="18" charset="-127"/>
                <a:ea typeface="a피오피네모" panose="02020600000000000000" pitchFamily="18" charset="-127"/>
              </a:rPr>
              <a:t/>
            </a:r>
            <a:br>
              <a:rPr lang="en-US" altLang="ko-KR" dirty="0" smtClean="0">
                <a:latin typeface="a피오피네모" panose="02020600000000000000" pitchFamily="18" charset="-127"/>
                <a:ea typeface="a피오피네모" panose="02020600000000000000" pitchFamily="18" charset="-127"/>
              </a:rPr>
            </a:br>
            <a:r>
              <a:rPr lang="en-US" altLang="ko-KR" dirty="0" smtClean="0">
                <a:latin typeface="a피오피네모" panose="02020600000000000000" pitchFamily="18" charset="-127"/>
                <a:ea typeface="a피오피네모" panose="02020600000000000000" pitchFamily="18" charset="-127"/>
              </a:rPr>
              <a:t>(harry </a:t>
            </a:r>
            <a:r>
              <a:rPr lang="en-US" altLang="ko-KR" dirty="0" err="1" smtClean="0">
                <a:latin typeface="a피오피네모" panose="02020600000000000000" pitchFamily="18" charset="-127"/>
                <a:ea typeface="a피오피네모" panose="02020600000000000000" pitchFamily="18" charset="-127"/>
              </a:rPr>
              <a:t>poter</a:t>
            </a:r>
            <a:r>
              <a:rPr lang="en-US" altLang="ko-KR" dirty="0" smtClean="0">
                <a:latin typeface="a피오피네모" panose="02020600000000000000" pitchFamily="18" charset="-127"/>
                <a:ea typeface="a피오피네모" panose="02020600000000000000" pitchFamily="18" charset="-127"/>
              </a:rPr>
              <a:t> and secret room)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" y="1974913"/>
            <a:ext cx="3260908" cy="4755258"/>
          </a:xfrm>
          <a:prstGeom prst="rect">
            <a:avLst/>
          </a:prstGeom>
        </p:spPr>
      </p:pic>
      <p:sp>
        <p:nvSpPr>
          <p:cNvPr id="8" name="내용 개체 틀 7"/>
          <p:cNvSpPr>
            <a:spLocks noGrp="1"/>
          </p:cNvSpPr>
          <p:nvPr>
            <p:ph idx="1"/>
          </p:nvPr>
        </p:nvSpPr>
        <p:spPr>
          <a:xfrm>
            <a:off x="3379153" y="1974913"/>
            <a:ext cx="8705120" cy="4696028"/>
          </a:xfrm>
          <a:ln w="28575">
            <a:noFill/>
          </a:ln>
        </p:spPr>
        <p:txBody>
          <a:bodyPr>
            <a:noAutofit/>
          </a:bodyPr>
          <a:lstStyle/>
          <a:p>
            <a:r>
              <a:rPr lang="en-US" altLang="ko-KR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호그와트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전체에서 </a:t>
            </a:r>
            <a:r>
              <a:rPr lang="en-US" altLang="ko-KR" sz="2800" b="1" i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"</a:t>
            </a:r>
            <a:r>
              <a:rPr lang="ko-KR" altLang="en-US" sz="2800" b="1" i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비밀의 방이 열렸다</a:t>
            </a:r>
            <a:r>
              <a:rPr lang="en-US" altLang="ko-KR" sz="2800" b="1" i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"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는 괴기스러운 피로 쓴 메시지 아래서 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노리스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부인이 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공격당한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것을 시작으로 학생들이 차례로 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공격당하고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비밀의 방에 대한 괴담이 퍼지는 등 심상찮은 사태들이 </a:t>
            </a:r>
            <a:r>
              <a:rPr lang="ko-KR" altLang="en-US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연속으로 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일어나고 해리에게는 자신만이 들을 수 있는</a:t>
            </a:r>
            <a:r>
              <a:rPr lang="en-US" altLang="ko-KR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사람을 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찢어죽이겠다고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위협하는 공포스러운 목소리가 들려온다</a:t>
            </a:r>
            <a:r>
              <a:rPr lang="en-US" altLang="ko-KR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해리가 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뱀과 말할 수 있는 능력자라는 게 학교에 알려지면서 졸지에 이 일련의 사태의 범인으로 누명을 쓰며 사실상의 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왕따를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당하게 된다</a:t>
            </a:r>
            <a:r>
              <a:rPr lang="en-US" altLang="ko-KR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</a:t>
            </a:r>
            <a:r>
              <a:rPr lang="ko-KR" altLang="en-US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신임 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교수인 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길더로이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록하트의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해리에 대한 관심과</a:t>
            </a:r>
            <a:r>
              <a:rPr lang="en-US" altLang="ko-KR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 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울보 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머틀의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계속되는 요담</a:t>
            </a:r>
            <a:r>
              <a:rPr lang="en-US" altLang="ko-KR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비밀의 방을 개방한 주범에 대한 문제 등으로 해리는 더욱 궁지에 빠지고 이 과정에서 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아거스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필치와 어니 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맥밀런</a:t>
            </a:r>
            <a:r>
              <a:rPr lang="en-US" altLang="ko-KR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 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저스틴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핀치 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플레츨리과의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공방을 겪게 된다</a:t>
            </a:r>
            <a:r>
              <a:rPr lang="en-US" altLang="ko-KR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노리스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부인 이후 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콜린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크리비</a:t>
            </a:r>
            <a:r>
              <a:rPr lang="en-US" altLang="ko-KR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저스틴</a:t>
            </a:r>
            <a:r>
              <a:rPr lang="en-US" altLang="ko-KR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목이 달랑달랑한 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닉과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페네로프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클리어워터가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연속적으로 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습격당한데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이어</a:t>
            </a:r>
            <a:r>
              <a:rPr lang="en-US" altLang="ko-KR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자신의 친구인 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헤르미온느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그레인저까지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습격하자 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호그와트는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더욱 </a:t>
            </a:r>
            <a:r>
              <a:rPr lang="ko-KR" altLang="en-US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긴장에 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빠진다</a:t>
            </a:r>
            <a:r>
              <a:rPr lang="en-US" altLang="ko-KR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지니 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위즐리까지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슬리데린의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후계자에게 납치당했다는 </a:t>
            </a:r>
            <a:r>
              <a:rPr lang="ko-KR" altLang="en-US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소식이들리자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</a:t>
            </a:r>
            <a:r>
              <a:rPr lang="ko-KR" altLang="en-US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호그와트폐쇄론까지</a:t>
            </a:r>
            <a:r>
              <a:rPr lang="ko-KR" altLang="en-US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제기된다</a:t>
            </a:r>
            <a:r>
              <a:rPr lang="en-US" altLang="ko-KR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이에 해리는 비밀의 방의 진상을 조사하기 위해 지니 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위즐리가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가지고 있던 일기장을 꺼내 </a:t>
            </a:r>
            <a:r>
              <a:rPr lang="en-US" altLang="ko-KR" sz="2800" b="1" i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'</a:t>
            </a:r>
            <a:r>
              <a:rPr lang="ko-KR" altLang="en-US" sz="2800" b="1" i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비밀의 방에 대하여 알고 있나요</a:t>
            </a:r>
            <a:r>
              <a:rPr lang="en-US" altLang="ko-KR" sz="2800" b="1" i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?'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라고 쓰고</a:t>
            </a:r>
            <a:r>
              <a:rPr lang="en-US" altLang="ko-KR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일기장에 든 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톰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마볼로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리들의 영혼과 대화를 하게 된다</a:t>
            </a:r>
            <a:r>
              <a:rPr lang="en-US" altLang="ko-KR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그 일기장에서의 장면을 본 해리는 </a:t>
            </a:r>
            <a:r>
              <a:rPr lang="en-US" altLang="ko-KR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50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년전에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톰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마볼로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리들이 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루비우스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해그리드를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잡아내는 장면을 보고는 </a:t>
            </a:r>
            <a:r>
              <a:rPr lang="ko-KR" altLang="en-US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해그리드가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비밀의 방을 열었다고 </a:t>
            </a:r>
            <a:r>
              <a:rPr lang="ko-KR" altLang="en-US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생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각</a:t>
            </a:r>
            <a:r>
              <a:rPr lang="ko-KR" altLang="en-US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하지만 </a:t>
            </a:r>
            <a:r>
              <a:rPr lang="ko-KR" altLang="en-US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그것이 아니라는 것은 곧 밝혀진다</a:t>
            </a:r>
            <a:r>
              <a:rPr lang="en-US" altLang="ko-KR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</a:t>
            </a:r>
            <a:r>
              <a:rPr lang="ko-KR" altLang="en-US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그리고 비밀의 방으로 </a:t>
            </a:r>
            <a:r>
              <a:rPr lang="ko-KR" altLang="en-US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가게되는데</a:t>
            </a:r>
            <a:r>
              <a:rPr lang="en-US" altLang="ko-KR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…</a:t>
            </a:r>
            <a:endParaRPr lang="ko-KR" altLang="en-US" dirty="0">
              <a:latin typeface="365다락방고양이" panose="02020603020101020101" pitchFamily="18" charset="-127"/>
              <a:ea typeface="365다락방고양이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88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5466" y="338667"/>
            <a:ext cx="11917272" cy="1508760"/>
          </a:xfrm>
        </p:spPr>
        <p:txBody>
          <a:bodyPr>
            <a:normAutofit fontScale="90000"/>
          </a:bodyPr>
          <a:lstStyle/>
          <a:p>
            <a:r>
              <a:rPr lang="ko-KR" altLang="en-US" sz="4900" dirty="0">
                <a:solidFill>
                  <a:srgbClr val="0000FF"/>
                </a:solidFill>
                <a:latin typeface="a피오피네모" panose="02020600000000000000" pitchFamily="18" charset="-127"/>
                <a:ea typeface="a피오피네모" panose="02020600000000000000" pitchFamily="18" charset="-127"/>
              </a:rPr>
              <a:t>해리포터와 </a:t>
            </a:r>
            <a:r>
              <a:rPr lang="ko-KR" altLang="en-US" sz="4900" dirty="0" err="1">
                <a:solidFill>
                  <a:srgbClr val="0000FF"/>
                </a:solidFill>
                <a:latin typeface="a피오피네모" panose="02020600000000000000" pitchFamily="18" charset="-127"/>
                <a:ea typeface="a피오피네모" panose="02020600000000000000" pitchFamily="18" charset="-127"/>
              </a:rPr>
              <a:t>아브카반의</a:t>
            </a:r>
            <a:r>
              <a:rPr lang="ko-KR" altLang="en-US" sz="4900" dirty="0">
                <a:solidFill>
                  <a:srgbClr val="0000FF"/>
                </a:solidFill>
                <a:latin typeface="a피오피네모" panose="02020600000000000000" pitchFamily="18" charset="-127"/>
                <a:ea typeface="a피오피네모" panose="02020600000000000000" pitchFamily="18" charset="-127"/>
              </a:rPr>
              <a:t> 죄수</a:t>
            </a:r>
            <a:r>
              <a:rPr lang="en-US" altLang="ko-KR" dirty="0">
                <a:latin typeface="a피오피동글" panose="02020600000000000000" pitchFamily="18" charset="-127"/>
                <a:ea typeface="a피오피동글" panose="02020600000000000000" pitchFamily="18" charset="-127"/>
              </a:rPr>
              <a:t/>
            </a:r>
            <a:br>
              <a:rPr lang="en-US" altLang="ko-KR" dirty="0">
                <a:latin typeface="a피오피동글" panose="02020600000000000000" pitchFamily="18" charset="-127"/>
                <a:ea typeface="a피오피동글" panose="02020600000000000000" pitchFamily="18" charset="-127"/>
              </a:rPr>
            </a:br>
            <a:r>
              <a:rPr lang="en-US" altLang="ko-KR" dirty="0" smtClean="0">
                <a:latin typeface="a피오피동글" panose="02020600000000000000" pitchFamily="18" charset="-127"/>
                <a:ea typeface="a피오피동글" panose="02020600000000000000" pitchFamily="18" charset="-127"/>
              </a:rPr>
              <a:t>(harry potter and Prisoner of Azkaban)</a:t>
            </a:r>
            <a:endParaRPr lang="ko-KR" altLang="en-US" dirty="0">
              <a:latin typeface="a피오피동글" panose="02020600000000000000" pitchFamily="18" charset="-127"/>
              <a:ea typeface="a피오피동글" panose="02020600000000000000" pitchFamily="18" charset="-127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466" y="1985347"/>
            <a:ext cx="3322251" cy="473864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665483" y="2060268"/>
            <a:ext cx="8317970" cy="458587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sz="2400" b="1" i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13</a:t>
            </a:r>
            <a:r>
              <a:rPr lang="ko-KR" altLang="en-US" sz="2400" b="1" i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세가 된 해리 </a:t>
            </a:r>
            <a:r>
              <a:rPr lang="ko-KR" altLang="en-US" sz="2200" b="1" i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포터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는 또 한번의 여름 방학을 </a:t>
            </a:r>
            <a:r>
              <a:rPr lang="en-US" altLang="ko-KR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이모와 이모부에게 벌을 받을 것도 두렵고</a:t>
            </a:r>
            <a:r>
              <a:rPr lang="en-US" altLang="ko-KR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 </a:t>
            </a:r>
            <a:r>
              <a:rPr lang="ko-KR" altLang="en-US" sz="22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머글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세상에선 마법 사용이 금지되어 있는 것을 어겼기 때문에 </a:t>
            </a:r>
            <a:r>
              <a:rPr lang="ko-KR" altLang="en-US" sz="22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호그와트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마법학교와 마법 정부의 징계가 걱정된 해리는 밤의 어둠 속으로 </a:t>
            </a:r>
            <a:r>
              <a:rPr lang="ko-KR" altLang="en-US" sz="22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도망치고</a:t>
            </a:r>
            <a:r>
              <a:rPr lang="en-US" altLang="ko-KR" sz="22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순식간에 나이트 버스에 태워져 </a:t>
            </a:r>
            <a:r>
              <a:rPr lang="en-US" altLang="ko-KR" sz="22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'</a:t>
            </a:r>
            <a:r>
              <a:rPr lang="ko-KR" altLang="en-US" sz="22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구멍난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냄비</a:t>
            </a:r>
            <a:r>
              <a:rPr lang="en-US" altLang="ko-KR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'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란 뜻의 </a:t>
            </a:r>
            <a:r>
              <a:rPr lang="ko-KR" altLang="en-US" sz="22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리키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2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콜드런으로</a:t>
            </a:r>
            <a:r>
              <a:rPr lang="ko-KR" altLang="en-US" sz="22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인도 되어 감</a:t>
            </a:r>
            <a:r>
              <a:rPr lang="en-US" altLang="ko-KR" sz="22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2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아즈카반의</a:t>
            </a:r>
            <a:r>
              <a:rPr lang="ko-KR" altLang="en-US" sz="22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감옥을 탈출한 시리우스 블랙이라는 위험한 마법사가 해리를 찾고 있다는 </a:t>
            </a:r>
            <a:r>
              <a:rPr lang="ko-KR" altLang="en-US" sz="22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것을 </a:t>
            </a:r>
            <a:r>
              <a:rPr lang="ko-KR" altLang="en-US" sz="22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알게되고</a:t>
            </a:r>
            <a:r>
              <a:rPr lang="en-US" altLang="ko-KR" sz="22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전설에 의하면 시리우스 블랙은 어둠의 마왕인 </a:t>
            </a:r>
            <a:r>
              <a:rPr lang="ko-KR" altLang="en-US" sz="22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볼드모트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경을 해리의 </a:t>
            </a:r>
            <a:r>
              <a:rPr lang="ko-KR" altLang="en-US" sz="22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부모가 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있는 곳으로 이끌어 결국 부모님 살해를 조종한 배후</a:t>
            </a:r>
            <a:r>
              <a:rPr lang="en-US" altLang="ko-KR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그렇다면 해리 역시 시리우스 블랙의 표적이 될 가능성도 있다는 </a:t>
            </a:r>
            <a:r>
              <a:rPr lang="ko-KR" altLang="en-US" sz="22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얘기</a:t>
            </a:r>
            <a:r>
              <a:rPr lang="en-US" altLang="ko-KR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설상가상으로 </a:t>
            </a:r>
            <a:r>
              <a:rPr lang="ko-KR" altLang="en-US" sz="22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호그와트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마법학교엔 </a:t>
            </a:r>
            <a:r>
              <a:rPr lang="ko-KR" altLang="en-US" sz="22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불청객들이 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머물게 된다</a:t>
            </a:r>
            <a:r>
              <a:rPr lang="en-US" altLang="ko-KR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2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디멘터는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2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아즈카반의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무시무시한 간수들을 일컫는 말</a:t>
            </a:r>
            <a:r>
              <a:rPr lang="en-US" altLang="ko-KR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블랙으로부터 학생들을 보호한다는 명분으로 </a:t>
            </a:r>
            <a:r>
              <a:rPr lang="ko-KR" altLang="en-US" sz="22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호그와트에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머물게 된 그들은 상대의 영혼을 빨아들이는 힘을 갖고 있었다</a:t>
            </a:r>
            <a:r>
              <a:rPr lang="en-US" altLang="ko-KR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불행히도</a:t>
            </a:r>
            <a:r>
              <a:rPr lang="en-US" altLang="ko-KR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그들의 그런 능력은 다른 학생들보다 해리에게 더 큰 영향력을 발휘하고 그들의 존재는 아직 어린 해리를 공포에 몰아넣어 무기력하게 만든다</a:t>
            </a:r>
            <a:r>
              <a:rPr lang="en-US" altLang="ko-KR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2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하지만 </a:t>
            </a:r>
            <a:r>
              <a:rPr lang="ko-KR" altLang="en-US" sz="2400" b="1" i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새로 부임한 어둠의 마법 방어법 교수 </a:t>
            </a:r>
            <a:r>
              <a:rPr lang="ko-KR" altLang="en-US" sz="2400" b="1" i="1" dirty="0" err="1" smtClean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리머스</a:t>
            </a:r>
            <a:r>
              <a:rPr lang="ko-KR" altLang="en-US" sz="2400" b="1" i="1" dirty="0" smtClean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400" b="1" i="1" dirty="0" err="1" smtClean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루핀이</a:t>
            </a:r>
            <a:r>
              <a:rPr lang="ko-KR" altLang="en-US" sz="2400" b="1" i="1" dirty="0" smtClean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400" b="1" i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해리에게 </a:t>
            </a:r>
            <a:r>
              <a:rPr lang="ko-KR" altLang="en-US" sz="2400" b="1" i="1" dirty="0" err="1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디멘터들의</a:t>
            </a:r>
            <a:r>
              <a:rPr lang="ko-KR" altLang="en-US" sz="2400" b="1" i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마법을 막아낼 수 있는 </a:t>
            </a:r>
            <a:r>
              <a:rPr lang="ko-KR" altLang="en-US" sz="2400" b="1" i="1" dirty="0" err="1" smtClean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패트로누스</a:t>
            </a:r>
            <a:r>
              <a:rPr lang="ko-KR" altLang="en-US" sz="2400" b="1" i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마법을 가르쳐주면서 상황은 반전되는데</a:t>
            </a:r>
            <a:r>
              <a:rPr lang="en-US" altLang="ko-KR" sz="2400" b="1" i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...</a:t>
            </a:r>
            <a:endParaRPr lang="ko-KR" altLang="en-US" sz="2400" b="1" i="1" dirty="0">
              <a:solidFill>
                <a:srgbClr val="FFFF00"/>
              </a:solidFill>
              <a:latin typeface="365다락방고양이" panose="02020603020101020101" pitchFamily="18" charset="-127"/>
              <a:ea typeface="365다락방고양이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065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06" y="165304"/>
            <a:ext cx="11703115" cy="1508760"/>
          </a:xfrm>
        </p:spPr>
        <p:txBody>
          <a:bodyPr>
            <a:normAutofit fontScale="90000"/>
          </a:bodyPr>
          <a:lstStyle/>
          <a:p>
            <a:r>
              <a:rPr lang="ko-KR" altLang="en-US" sz="4900" dirty="0">
                <a:solidFill>
                  <a:srgbClr val="0000FF"/>
                </a:solidFill>
                <a:latin typeface="a피오피네모" panose="02020600000000000000" pitchFamily="18" charset="-127"/>
                <a:ea typeface="a피오피네모" panose="02020600000000000000" pitchFamily="18" charset="-127"/>
              </a:rPr>
              <a:t>해리포터와 </a:t>
            </a:r>
            <a:r>
              <a:rPr lang="ko-KR" altLang="en-US" sz="4900" dirty="0" err="1">
                <a:solidFill>
                  <a:srgbClr val="0000FF"/>
                </a:solidFill>
                <a:latin typeface="a피오피네모" panose="02020600000000000000" pitchFamily="18" charset="-127"/>
                <a:ea typeface="a피오피네모" panose="02020600000000000000" pitchFamily="18" charset="-127"/>
              </a:rPr>
              <a:t>불의잔</a:t>
            </a:r>
            <a:r>
              <a:rPr lang="en-US" altLang="ko-KR" dirty="0" smtClean="0">
                <a:latin typeface="a피오피동글" panose="02020600000000000000" pitchFamily="18" charset="-127"/>
                <a:ea typeface="a피오피동글" panose="02020600000000000000" pitchFamily="18" charset="-127"/>
              </a:rPr>
              <a:t/>
            </a:r>
            <a:br>
              <a:rPr lang="en-US" altLang="ko-KR" dirty="0" smtClean="0">
                <a:latin typeface="a피오피동글" panose="02020600000000000000" pitchFamily="18" charset="-127"/>
                <a:ea typeface="a피오피동글" panose="02020600000000000000" pitchFamily="18" charset="-127"/>
              </a:rPr>
            </a:br>
            <a:r>
              <a:rPr lang="en-US" altLang="ko-KR" dirty="0" smtClean="0">
                <a:latin typeface="a피오피동글" panose="02020600000000000000" pitchFamily="18" charset="-127"/>
                <a:ea typeface="a피오피동글" panose="02020600000000000000" pitchFamily="18" charset="-127"/>
              </a:rPr>
              <a:t>(Harry potter and the goblet of fire)</a:t>
            </a:r>
            <a:endParaRPr lang="ko-KR" altLang="en-US" dirty="0">
              <a:latin typeface="a피오피동글" panose="02020600000000000000" pitchFamily="18" charset="-127"/>
              <a:ea typeface="a피오피동글" panose="02020600000000000000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16880" y="1927124"/>
            <a:ext cx="8691612" cy="4706167"/>
          </a:xfrm>
          <a:ln w="28575">
            <a:noFill/>
          </a:ln>
        </p:spPr>
        <p:txBody>
          <a:bodyPr>
            <a:noAutofit/>
          </a:bodyPr>
          <a:lstStyle/>
          <a:p>
            <a:pPr algn="just"/>
            <a:r>
              <a:rPr lang="ko-KR" altLang="en-US" sz="23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호그와트</a:t>
            </a:r>
            <a:r>
              <a:rPr lang="ko-KR" altLang="en-US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800" b="1" dirty="0" smtClean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마법학교 </a:t>
            </a:r>
            <a:r>
              <a:rPr lang="en-US" altLang="ko-KR" sz="2800" b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4</a:t>
            </a:r>
            <a:r>
              <a:rPr lang="ko-KR" altLang="en-US" sz="2800" b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학년이 된 해리 </a:t>
            </a:r>
            <a:r>
              <a:rPr lang="ko-KR" altLang="en-US" sz="2300" b="1" dirty="0" smtClean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포</a:t>
            </a:r>
            <a:r>
              <a:rPr lang="ko-KR" altLang="en-US" sz="2800" b="1" dirty="0" smtClean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터</a:t>
            </a:r>
            <a:r>
              <a:rPr lang="ko-KR" altLang="en-US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는 방학 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동안 </a:t>
            </a:r>
            <a:r>
              <a:rPr lang="ko-KR" altLang="en-US" sz="23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위즐리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가족과 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함께 </a:t>
            </a:r>
            <a:r>
              <a:rPr lang="ko-KR" altLang="en-US" sz="23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퀴디치</a:t>
            </a:r>
            <a:r>
              <a:rPr lang="ko-KR" altLang="en-US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월드컵을 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관람한다</a:t>
            </a:r>
            <a:r>
              <a:rPr lang="en-US" altLang="ko-KR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</a:t>
            </a:r>
            <a:r>
              <a:rPr lang="ko-KR" altLang="en-US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경기가 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끝난 후 축제 분위기로 들뜬 </a:t>
            </a:r>
            <a:r>
              <a:rPr lang="ko-KR" altLang="en-US" sz="23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텐트촌에</a:t>
            </a:r>
            <a:r>
              <a:rPr lang="en-US" altLang="ko-KR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갑자기 </a:t>
            </a:r>
            <a:r>
              <a:rPr lang="ko-KR" altLang="en-US" sz="23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볼드모트를</a:t>
            </a:r>
            <a:r>
              <a:rPr lang="ko-KR" altLang="en-US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숭배하는 죽음을 먹는 </a:t>
            </a:r>
            <a:r>
              <a:rPr lang="ko-KR" altLang="en-US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자들이 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나타나 테러가 벌어진다</a:t>
            </a:r>
            <a:r>
              <a:rPr lang="en-US" altLang="ko-KR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주위를 온통 광란의 도가니로 몰아넣음과 동시에</a:t>
            </a:r>
            <a:r>
              <a:rPr lang="en-US" altLang="ko-KR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하늘에는 </a:t>
            </a:r>
            <a:r>
              <a:rPr lang="ko-KR" altLang="en-US" sz="23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볼드모트의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상징인 </a:t>
            </a:r>
            <a:r>
              <a:rPr lang="en-US" altLang="ko-KR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'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어둠의 표식</a:t>
            </a:r>
            <a:r>
              <a:rPr lang="en-US" altLang="ko-KR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'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이 나타난다</a:t>
            </a:r>
            <a:r>
              <a:rPr lang="en-US" altLang="ko-KR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개학 후  </a:t>
            </a:r>
            <a:r>
              <a:rPr lang="ko-KR" altLang="en-US" sz="23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호그와트로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돌아간 해리 </a:t>
            </a:r>
            <a:r>
              <a:rPr lang="ko-KR" altLang="en-US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포터는 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</a:t>
            </a:r>
            <a:r>
              <a:rPr lang="ko-KR" altLang="en-US" sz="23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알버스덤블도어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교장으로부터 </a:t>
            </a:r>
            <a:r>
              <a:rPr lang="en-US" altLang="ko-KR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"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올해에는 </a:t>
            </a:r>
            <a:r>
              <a:rPr lang="ko-KR" altLang="en-US" sz="23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퀴디치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게임 대신 </a:t>
            </a:r>
            <a:r>
              <a:rPr lang="ko-KR" altLang="en-US" sz="23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트라이위저드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시합을 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개최하게 되었다</a:t>
            </a:r>
            <a:r>
              <a:rPr lang="en-US" altLang="ko-KR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"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는 뜻밖의 소식을 듣는다</a:t>
            </a:r>
            <a:r>
              <a:rPr lang="en-US" altLang="ko-KR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</a:t>
            </a:r>
            <a:r>
              <a:rPr lang="ko-KR" altLang="en-US" sz="23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보바통과</a:t>
            </a:r>
            <a:r>
              <a:rPr lang="en-US" altLang="ko-KR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</a:t>
            </a:r>
            <a:r>
              <a:rPr lang="ko-KR" altLang="en-US" sz="23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덤스트링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그리고 </a:t>
            </a:r>
            <a:r>
              <a:rPr lang="ko-KR" altLang="en-US" sz="23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호그와트의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챔피언들이 </a:t>
            </a:r>
            <a:r>
              <a:rPr lang="en-US" altLang="ko-KR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1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명씩 참가하는 </a:t>
            </a:r>
            <a:r>
              <a:rPr lang="ko-KR" altLang="en-US" sz="23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트라이위저드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시합의 우승자는 </a:t>
            </a:r>
            <a:r>
              <a:rPr lang="en-US" altLang="ko-KR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1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천 </a:t>
            </a:r>
            <a:r>
              <a:rPr lang="ko-KR" altLang="en-US" sz="23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갈레온의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상금과 최고의 영예를 얻게 된다</a:t>
            </a:r>
            <a:r>
              <a:rPr lang="en-US" altLang="ko-KR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그러나 </a:t>
            </a:r>
            <a:r>
              <a:rPr lang="en-US" altLang="ko-KR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17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세 이상의 학생만이 이 시합에 참가할 수 있었기 때문에</a:t>
            </a:r>
            <a:r>
              <a:rPr lang="en-US" altLang="ko-KR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해리는 자신의 이름을 불의 잔에 넣을 수 없다</a:t>
            </a:r>
            <a:r>
              <a:rPr lang="en-US" altLang="ko-KR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해리는 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어둠의 마법 방어법을 가르치기 위해 새로 </a:t>
            </a:r>
            <a:r>
              <a:rPr lang="ko-KR" altLang="en-US" sz="23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부임한매드아이</a:t>
            </a:r>
            <a:r>
              <a:rPr lang="ko-KR" altLang="en-US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무디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교수와 돈독한 우의를 다지게 된다</a:t>
            </a:r>
            <a:r>
              <a:rPr lang="en-US" altLang="ko-KR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불의 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잔은 </a:t>
            </a:r>
            <a:r>
              <a:rPr lang="ko-KR" altLang="en-US" sz="23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호그와트의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챔피언으로 </a:t>
            </a:r>
            <a:r>
              <a:rPr lang="ko-KR" altLang="en-US" sz="23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캐드릭</a:t>
            </a:r>
            <a:r>
              <a:rPr lang="en-US" altLang="ko-KR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3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디고리</a:t>
            </a:r>
            <a:r>
              <a:rPr lang="en-US" altLang="ko-KR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3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덤스트랭의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3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챔피언으로빅터크룸</a:t>
            </a:r>
            <a:r>
              <a:rPr lang="en-US" altLang="ko-KR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3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보바통의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3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챔피언으로플뢰르</a:t>
            </a:r>
            <a:r>
              <a:rPr lang="ko-KR" altLang="en-US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3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델라크루를</a:t>
            </a:r>
            <a:r>
              <a:rPr lang="ko-KR" altLang="en-US" sz="23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선발한다</a:t>
            </a:r>
            <a:r>
              <a:rPr lang="en-US" altLang="ko-KR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그런데 </a:t>
            </a:r>
            <a:r>
              <a:rPr lang="ko-KR" altLang="en-US" sz="2800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불의 잔은 </a:t>
            </a:r>
            <a:r>
              <a:rPr lang="en-US" altLang="ko-KR" sz="2800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4</a:t>
            </a:r>
            <a:r>
              <a:rPr lang="ko-KR" altLang="en-US" sz="2800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번째 챔피언으로 해리 포터를 지명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했다</a:t>
            </a:r>
            <a:r>
              <a:rPr lang="en-US" altLang="ko-KR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해리가 불의 잔에 자신이 이름을 몰래 집어넣었다고 모든 사람들이 의심하지만</a:t>
            </a:r>
            <a:r>
              <a:rPr lang="en-US" altLang="ko-KR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뽑힌 챔피언들에겐 마법으로 묶여서 참가해야 할 의무가 자동으로 부여되기에 </a:t>
            </a:r>
            <a:r>
              <a:rPr lang="ko-KR" altLang="en-US" sz="23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덤블도어는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3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트라이위저드</a:t>
            </a:r>
            <a:r>
              <a:rPr lang="ko-KR" altLang="en-US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시합을 예정대로 진행시키기로 결정하는데</a:t>
            </a:r>
            <a:r>
              <a:rPr lang="en-US" altLang="ko-KR" sz="23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...</a:t>
            </a:r>
            <a:endParaRPr lang="ko-KR" altLang="en-US" sz="2300" dirty="0">
              <a:latin typeface="365다락방고양이" panose="02020603020101020101" pitchFamily="18" charset="-127"/>
              <a:ea typeface="365다락방고양이" panose="02020603020101020101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07" y="1945639"/>
            <a:ext cx="3319262" cy="4773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584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279463"/>
            <a:ext cx="12192000" cy="1508760"/>
          </a:xfrm>
        </p:spPr>
        <p:txBody>
          <a:bodyPr>
            <a:normAutofit fontScale="90000"/>
          </a:bodyPr>
          <a:lstStyle/>
          <a:p>
            <a:r>
              <a:rPr lang="ko-KR" altLang="en-US" sz="4900" dirty="0">
                <a:solidFill>
                  <a:srgbClr val="0000FF"/>
                </a:solidFill>
                <a:latin typeface="a피오피네모" panose="02020600000000000000" pitchFamily="18" charset="-127"/>
                <a:ea typeface="a피오피네모" panose="02020600000000000000" pitchFamily="18" charset="-127"/>
              </a:rPr>
              <a:t>해리포터와 불사조의 기사단</a:t>
            </a:r>
            <a:r>
              <a:rPr lang="en-US" altLang="ko-KR" dirty="0">
                <a:latin typeface="a피오피동글" panose="02020600000000000000" pitchFamily="18" charset="-127"/>
                <a:ea typeface="a피오피동글" panose="02020600000000000000" pitchFamily="18" charset="-127"/>
              </a:rPr>
              <a:t/>
            </a:r>
            <a:br>
              <a:rPr lang="en-US" altLang="ko-KR" dirty="0">
                <a:latin typeface="a피오피동글" panose="02020600000000000000" pitchFamily="18" charset="-127"/>
                <a:ea typeface="a피오피동글" panose="02020600000000000000" pitchFamily="18" charset="-127"/>
              </a:rPr>
            </a:br>
            <a:r>
              <a:rPr lang="en-US" altLang="ko-KR" dirty="0">
                <a:latin typeface="a피오피동글" panose="02020600000000000000" pitchFamily="18" charset="-127"/>
                <a:ea typeface="a피오피동글" panose="02020600000000000000" pitchFamily="18" charset="-127"/>
              </a:rPr>
              <a:t>(Harry Potter </a:t>
            </a:r>
            <a:r>
              <a:rPr lang="en-US" altLang="ko-KR" sz="3100" dirty="0">
                <a:latin typeface="a피오피동글" panose="02020600000000000000" pitchFamily="18" charset="-127"/>
                <a:ea typeface="a피오피동글" panose="02020600000000000000" pitchFamily="18" charset="-127"/>
              </a:rPr>
              <a:t>and </a:t>
            </a:r>
            <a:r>
              <a:rPr lang="en-US" altLang="ko-KR" dirty="0">
                <a:latin typeface="a피오피동글" panose="02020600000000000000" pitchFamily="18" charset="-127"/>
                <a:ea typeface="a피오피동글" panose="02020600000000000000" pitchFamily="18" charset="-127"/>
              </a:rPr>
              <a:t>the Order </a:t>
            </a:r>
            <a:r>
              <a:rPr lang="en-US" altLang="ko-KR" sz="3600" dirty="0">
                <a:latin typeface="a피오피동글" panose="02020600000000000000" pitchFamily="18" charset="-127"/>
                <a:ea typeface="a피오피동글" panose="02020600000000000000" pitchFamily="18" charset="-127"/>
              </a:rPr>
              <a:t>of the </a:t>
            </a:r>
            <a:r>
              <a:rPr lang="en-US" altLang="ko-KR" dirty="0">
                <a:latin typeface="a피오피동글" panose="02020600000000000000" pitchFamily="18" charset="-127"/>
                <a:ea typeface="a피오피동글" panose="02020600000000000000" pitchFamily="18" charset="-127"/>
              </a:rPr>
              <a:t>Phoenix)</a:t>
            </a:r>
            <a:endParaRPr lang="ko-KR" altLang="en-US" dirty="0">
              <a:latin typeface="a피오피동글" panose="02020600000000000000" pitchFamily="18" charset="-127"/>
              <a:ea typeface="a피오피동글" panose="02020600000000000000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73960" y="1921501"/>
            <a:ext cx="8924543" cy="4654296"/>
          </a:xfrm>
          <a:ln w="28575">
            <a:noFill/>
          </a:ln>
        </p:spPr>
        <p:txBody>
          <a:bodyPr>
            <a:noAutofit/>
          </a:bodyPr>
          <a:lstStyle/>
          <a:p>
            <a:pPr algn="just"/>
            <a:r>
              <a:rPr lang="ko-KR" altLang="en-US" sz="26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해리포터는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</a:t>
            </a:r>
            <a:r>
              <a:rPr lang="ko-KR" altLang="en-US" sz="26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호그와트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마법학교가 방학에 들어갈 때마다 어쩔 수 없이 이모의 집인 </a:t>
            </a:r>
            <a:r>
              <a:rPr lang="ko-KR" altLang="en-US" sz="26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프리벳가</a:t>
            </a:r>
            <a:r>
              <a:rPr lang="ko-KR" altLang="en-US" sz="26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en-US" altLang="ko-KR" sz="26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4</a:t>
            </a:r>
            <a:r>
              <a:rPr lang="ko-KR" altLang="en-US" sz="26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번지에 머물러야 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한다</a:t>
            </a:r>
            <a:r>
              <a:rPr lang="en-US" altLang="ko-KR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사사건건 해리를 괴롭히는 이모 </a:t>
            </a:r>
            <a:r>
              <a:rPr lang="ko-KR" altLang="en-US" sz="26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패투니아</a:t>
            </a:r>
            <a:r>
              <a:rPr lang="ko-KR" altLang="en-US" sz="26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6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더즐리</a:t>
            </a:r>
            <a:r>
              <a:rPr lang="en-US" altLang="ko-KR" sz="26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이모부 </a:t>
            </a:r>
            <a:r>
              <a:rPr lang="ko-KR" altLang="en-US" sz="26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버논</a:t>
            </a:r>
            <a:r>
              <a:rPr lang="ko-KR" altLang="en-US" sz="26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6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더즐리</a:t>
            </a:r>
            <a:r>
              <a:rPr lang="en-US" altLang="ko-KR" sz="26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이종사촌 </a:t>
            </a:r>
            <a:r>
              <a:rPr lang="ko-KR" altLang="en-US" sz="26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더들리</a:t>
            </a:r>
            <a:r>
              <a:rPr lang="ko-KR" altLang="en-US" sz="26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6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더즐리</a:t>
            </a:r>
            <a:r>
              <a:rPr lang="ko-KR" altLang="en-US" sz="26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마법을 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쓴다는 협박으로 실컷 놀려먹던 해리는</a:t>
            </a:r>
            <a:r>
              <a:rPr lang="en-US" altLang="ko-KR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갑자기 뜻밖의 상황에 휘말리게 된다</a:t>
            </a:r>
            <a:r>
              <a:rPr lang="en-US" altLang="ko-KR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 </a:t>
            </a:r>
            <a:r>
              <a:rPr lang="ko-KR" altLang="en-US" sz="26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아즈카반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감옥의 간수들인 </a:t>
            </a:r>
            <a:r>
              <a:rPr lang="ko-KR" altLang="en-US" sz="26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디멘터</a:t>
            </a:r>
            <a:r>
              <a:rPr lang="ko-KR" altLang="en-US" sz="26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들이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</a:t>
            </a:r>
            <a:r>
              <a:rPr lang="ko-KR" altLang="en-US" sz="26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프리벳가</a:t>
            </a:r>
            <a:r>
              <a:rPr lang="en-US" altLang="ko-KR" sz="26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4</a:t>
            </a:r>
            <a:r>
              <a:rPr lang="ko-KR" altLang="en-US" sz="26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번지에 나타나 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해리에게 덤벼든 것이다</a:t>
            </a:r>
            <a:r>
              <a:rPr lang="en-US" altLang="ko-KR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해리는 </a:t>
            </a:r>
            <a:r>
              <a:rPr lang="ko-KR" altLang="en-US" sz="26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더들리와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자신을 보호하기 위해 마법을 사용하고</a:t>
            </a:r>
            <a:r>
              <a:rPr lang="en-US" altLang="ko-KR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6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미성년임에도</a:t>
            </a:r>
            <a:r>
              <a:rPr lang="en-US" altLang="ko-KR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6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머글</a:t>
            </a:r>
            <a:r>
              <a:rPr lang="ko-KR" altLang="en-US" sz="26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앞에서 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마법을 사용한 혐의로 청문회에 출두해야 하는 위기를 맞는다</a:t>
            </a:r>
            <a:r>
              <a:rPr lang="en-US" altLang="ko-KR" sz="26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700" b="1" i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마침내 지루했던 방학이 끝나고 해리는 </a:t>
            </a:r>
            <a:r>
              <a:rPr lang="ko-KR" altLang="en-US" sz="2700" b="1" i="1" dirty="0" err="1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호그와트에</a:t>
            </a:r>
            <a:r>
              <a:rPr lang="ko-KR" altLang="en-US" sz="2700" b="1" i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복귀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한다</a:t>
            </a:r>
            <a:r>
              <a:rPr lang="en-US" altLang="ko-KR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그러나 학교 분위기는 심상치 않다</a:t>
            </a:r>
            <a:r>
              <a:rPr lang="en-US" altLang="ko-KR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새로 부임한 </a:t>
            </a:r>
            <a:r>
              <a:rPr lang="ko-KR" altLang="en-US" sz="26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엄브릿지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교수는 </a:t>
            </a:r>
            <a:r>
              <a:rPr lang="ko-KR" altLang="en-US" sz="26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알버스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6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덤블도어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교장의 반대편인 </a:t>
            </a:r>
            <a:r>
              <a:rPr lang="ko-KR" altLang="en-US" sz="26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코넬리우스</a:t>
            </a:r>
            <a:r>
              <a:rPr lang="ko-KR" altLang="en-US" sz="26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퍼지 </a:t>
            </a:r>
            <a:r>
              <a:rPr lang="ko-KR" altLang="en-US" sz="26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마법부</a:t>
            </a:r>
            <a:r>
              <a:rPr lang="ko-KR" altLang="en-US" sz="26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총리의 심복이다</a:t>
            </a:r>
            <a:r>
              <a:rPr lang="en-US" altLang="ko-KR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게다가 </a:t>
            </a:r>
            <a:r>
              <a:rPr lang="ko-KR" altLang="en-US" sz="26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예언자 일보가 퍼뜨린 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악의적인 선전으로</a:t>
            </a:r>
            <a:r>
              <a:rPr lang="en-US" altLang="ko-KR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해리를 보는 학생들의 시선은 곱지 않다</a:t>
            </a:r>
            <a:r>
              <a:rPr lang="en-US" altLang="ko-KR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살벌한 학교 분위기 속에서도 해리는 론</a:t>
            </a:r>
            <a:r>
              <a:rPr lang="en-US" altLang="ko-KR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6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헤르미온느와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더불어 </a:t>
            </a:r>
            <a:r>
              <a:rPr lang="ko-KR" altLang="en-US" sz="26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덤블도어의군대</a:t>
            </a:r>
            <a:r>
              <a:rPr lang="ko-KR" altLang="en-US" sz="26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  <a:hlinkClick r:id="rId2" tooltip="덤블도어의 군대"/>
              </a:rPr>
              <a:t> </a:t>
            </a:r>
            <a:r>
              <a:rPr lang="ko-KR" altLang="en-US" sz="26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라는어둠의</a:t>
            </a:r>
            <a:r>
              <a:rPr lang="ko-KR" altLang="en-US" sz="26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마법 방어법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모임을 조직</a:t>
            </a:r>
            <a:r>
              <a:rPr lang="en-US" altLang="ko-KR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몰래 마법을 익힌다</a:t>
            </a:r>
            <a:r>
              <a:rPr lang="en-US" altLang="ko-KR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그런데 해리는 밤마다 </a:t>
            </a:r>
            <a:r>
              <a:rPr lang="ko-KR" altLang="en-US" sz="26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볼드모트가</a:t>
            </a:r>
            <a:r>
              <a:rPr lang="ko-KR" altLang="en-US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나오는 악몽에 시달리는데</a:t>
            </a:r>
            <a:r>
              <a:rPr lang="en-US" altLang="ko-KR" sz="26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…</a:t>
            </a:r>
            <a:endParaRPr lang="en-US" altLang="ko-KR" sz="2600" dirty="0" smtClean="0">
              <a:effectLst>
                <a:outerShdw blurRad="50800" dist="50800" dir="5400000" sx="1000" sy="1000" algn="ctr" rotWithShape="0">
                  <a:srgbClr val="000000">
                    <a:alpha val="43137"/>
                  </a:srgbClr>
                </a:outerShdw>
              </a:effectLst>
              <a:latin typeface="365다락방고양이" panose="02020603020101020101" pitchFamily="18" charset="-127"/>
              <a:ea typeface="365다락방고양이" panose="02020603020101020101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1782" t="1022" r="1"/>
          <a:stretch/>
        </p:blipFill>
        <p:spPr>
          <a:xfrm>
            <a:off x="70944" y="1921501"/>
            <a:ext cx="3108418" cy="4755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55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178298"/>
            <a:ext cx="12098956" cy="1508760"/>
          </a:xfrm>
        </p:spPr>
        <p:txBody>
          <a:bodyPr>
            <a:normAutofit/>
          </a:bodyPr>
          <a:lstStyle/>
          <a:p>
            <a:r>
              <a:rPr lang="ko-KR" altLang="en-US" sz="4900" dirty="0">
                <a:solidFill>
                  <a:srgbClr val="0000FF"/>
                </a:solidFill>
                <a:latin typeface="a피오피네모" panose="02020600000000000000" pitchFamily="18" charset="-127"/>
                <a:ea typeface="a피오피네모" panose="02020600000000000000" pitchFamily="18" charset="-127"/>
              </a:rPr>
              <a:t>해리포터와 혼혈 왕자</a:t>
            </a:r>
            <a:r>
              <a:rPr lang="en-US" altLang="ko-KR" sz="4900" dirty="0">
                <a:solidFill>
                  <a:srgbClr val="0000FF"/>
                </a:solidFill>
                <a:latin typeface="a피오피네모" panose="02020600000000000000" pitchFamily="18" charset="-127"/>
                <a:ea typeface="a피오피네모" panose="02020600000000000000" pitchFamily="18" charset="-127"/>
              </a:rPr>
              <a:t> </a:t>
            </a:r>
            <a:r>
              <a:rPr lang="en-US" altLang="ko-KR" dirty="0" smtClean="0">
                <a:latin typeface="a피오피동글" panose="02020600000000000000" pitchFamily="18" charset="-127"/>
                <a:ea typeface="a피오피동글" panose="02020600000000000000" pitchFamily="18" charset="-127"/>
              </a:rPr>
              <a:t/>
            </a:r>
            <a:br>
              <a:rPr lang="en-US" altLang="ko-KR" dirty="0" smtClean="0">
                <a:latin typeface="a피오피동글" panose="02020600000000000000" pitchFamily="18" charset="-127"/>
                <a:ea typeface="a피오피동글" panose="02020600000000000000" pitchFamily="18" charset="-127"/>
              </a:rPr>
            </a:br>
            <a:r>
              <a:rPr lang="en-US" altLang="ko-KR" dirty="0" smtClean="0">
                <a:latin typeface="a피오피동글" panose="02020600000000000000" pitchFamily="18" charset="-127"/>
                <a:ea typeface="a피오피동글" panose="02020600000000000000" pitchFamily="18" charset="-127"/>
              </a:rPr>
              <a:t>(</a:t>
            </a:r>
            <a:r>
              <a:rPr lang="en-US" altLang="ko-KR" dirty="0">
                <a:latin typeface="a피오피동글" panose="02020600000000000000" pitchFamily="18" charset="-127"/>
                <a:ea typeface="a피오피동글" panose="02020600000000000000" pitchFamily="18" charset="-127"/>
              </a:rPr>
              <a:t>Harry potter and the Mixed </a:t>
            </a:r>
            <a:r>
              <a:rPr lang="en-US" altLang="ko-KR" dirty="0" smtClean="0">
                <a:latin typeface="a피오피동글" panose="02020600000000000000" pitchFamily="18" charset="-127"/>
                <a:ea typeface="a피오피동글" panose="02020600000000000000" pitchFamily="18" charset="-127"/>
              </a:rPr>
              <a:t>Prince)</a:t>
            </a:r>
            <a:endParaRPr lang="ko-KR" altLang="en-US" dirty="0">
              <a:latin typeface="a피오피동글" panose="02020600000000000000" pitchFamily="18" charset="-127"/>
              <a:ea typeface="a피오피동글" panose="02020600000000000000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15255" y="2008602"/>
            <a:ext cx="8283701" cy="4785710"/>
          </a:xfrm>
          <a:ln w="28575"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ko-KR" altLang="en-US" sz="21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죽음을 </a:t>
            </a:r>
            <a:r>
              <a:rPr lang="ko-KR" altLang="en-US" sz="21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먹는자들과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</a:t>
            </a:r>
            <a:r>
              <a:rPr lang="ko-KR" altLang="en-US" sz="21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혈투 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후</a:t>
            </a:r>
            <a:r>
              <a:rPr lang="en-US" altLang="ko-KR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 </a:t>
            </a:r>
            <a:r>
              <a:rPr lang="ko-KR" altLang="en-US" sz="21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시리우스블랙을 잃은 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충격과 슬픔에 잠겨 있는 불사조 기사단과는 반대로 </a:t>
            </a:r>
            <a:r>
              <a:rPr lang="ko-KR" altLang="en-US" sz="21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볼드모트와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죽음을 먹는 자들은 </a:t>
            </a:r>
            <a:r>
              <a:rPr lang="ko-KR" altLang="en-US" sz="21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머글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세계의 영국 런던에서 죽음을 먹는 자들이 활개를 치며 질서를 어지럽힐 정도로 상기된 분위기를 만끽한다</a:t>
            </a:r>
            <a:r>
              <a:rPr lang="en-US" altLang="ko-KR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더불어 </a:t>
            </a:r>
            <a:r>
              <a:rPr lang="ko-KR" altLang="en-US" sz="21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드레이코</a:t>
            </a:r>
            <a:r>
              <a:rPr lang="ko-KR" altLang="en-US" sz="21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1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말포이를</a:t>
            </a:r>
            <a:r>
              <a:rPr lang="ko-KR" altLang="en-US" sz="21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1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호그와트</a:t>
            </a:r>
            <a:r>
              <a:rPr lang="ko-KR" altLang="en-US" sz="21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내의 첩자로 삼음과 동시에 </a:t>
            </a:r>
            <a:r>
              <a:rPr lang="ko-KR" altLang="en-US" sz="21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세베루스</a:t>
            </a:r>
            <a:r>
              <a:rPr lang="ko-KR" altLang="en-US" sz="21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1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스네이프로부터</a:t>
            </a:r>
            <a:r>
              <a:rPr lang="ko-KR" altLang="en-US" sz="21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1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말포이의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조력자로 일한다는 맹세를 받아 낸다</a:t>
            </a:r>
            <a:r>
              <a:rPr lang="en-US" altLang="ko-KR" sz="21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새 학기 첫날 </a:t>
            </a:r>
            <a:r>
              <a:rPr lang="en-US" altLang="ko-KR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6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학년생들이 수업 신청을 하고 있을 때</a:t>
            </a:r>
            <a:r>
              <a:rPr lang="en-US" altLang="ko-KR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해리는 </a:t>
            </a:r>
            <a:r>
              <a:rPr lang="ko-KR" altLang="en-US" sz="21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미미르네바</a:t>
            </a:r>
            <a:r>
              <a:rPr lang="ko-KR" altLang="en-US" sz="21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1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맥고나걸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교수에게 </a:t>
            </a:r>
            <a:r>
              <a:rPr lang="ko-KR" altLang="en-US" sz="21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마법약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수업을 신청하라는 권고를 받고 </a:t>
            </a:r>
            <a:r>
              <a:rPr lang="ko-KR" altLang="en-US" sz="2100" dirty="0" err="1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마법약</a:t>
            </a:r>
            <a:r>
              <a:rPr lang="ko-KR" altLang="en-US" sz="21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수업에 출석하게 된다</a:t>
            </a:r>
            <a:r>
              <a:rPr lang="en-US" altLang="ko-KR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1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스네이프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대신 이번 학기부터 </a:t>
            </a:r>
            <a:r>
              <a:rPr lang="ko-KR" altLang="en-US" sz="21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마법약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수업을 다시 맡은 </a:t>
            </a:r>
            <a:r>
              <a:rPr lang="ko-KR" altLang="en-US" sz="21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슬러그혼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교수는 해리와 </a:t>
            </a:r>
            <a:r>
              <a:rPr lang="ko-KR" altLang="en-US" sz="21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론을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반기며 미처 교재를 챙겨 오지 못한 둘에게 </a:t>
            </a:r>
            <a:r>
              <a:rPr lang="ko-KR" altLang="en-US" sz="21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캐비넷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안에 있는 여분의 교재를 쓰도록 배려하는데</a:t>
            </a:r>
            <a:r>
              <a:rPr lang="en-US" altLang="ko-KR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400" b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해리는 허름한 그 교재 안에 </a:t>
            </a:r>
            <a:r>
              <a:rPr lang="en-US" altLang="ko-KR" sz="2400" b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"</a:t>
            </a:r>
            <a:r>
              <a:rPr lang="ko-KR" altLang="en-US" sz="2400" b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혼혈 왕자</a:t>
            </a:r>
            <a:r>
              <a:rPr lang="en-US" altLang="ko-KR" sz="2400" b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(Half-Blood Prince)"</a:t>
            </a:r>
            <a:r>
              <a:rPr lang="ko-KR" altLang="en-US" sz="2400" b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라는 가명의 학생이 나름대로 열심히 공부하며 기록한 갖가지 메모들을 보고 </a:t>
            </a:r>
            <a:r>
              <a:rPr lang="ko-KR" altLang="en-US" sz="2400" b="1" dirty="0" smtClean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흥미</a:t>
            </a:r>
            <a:r>
              <a:rPr lang="ko-KR" altLang="en-US" sz="21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를 갖는다</a:t>
            </a:r>
            <a:r>
              <a:rPr lang="en-US" altLang="ko-KR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그 메모들은 심지어 교재 내의 잘못된 설명들을 보정하고</a:t>
            </a:r>
            <a:r>
              <a:rPr lang="en-US" altLang="ko-KR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개인적으로 연구한 여러 노하우들을 포함하였다</a:t>
            </a:r>
            <a:r>
              <a:rPr lang="en-US" altLang="ko-KR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1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슬러그혼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교수는 첫 수업 시간부터 수강생들에게 과제를 내는데</a:t>
            </a:r>
            <a:r>
              <a:rPr lang="en-US" altLang="ko-KR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"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살아있는 죽음의 약</a:t>
            </a:r>
            <a:r>
              <a:rPr lang="en-US" altLang="ko-KR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(Draught of Living Death)"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을 가장 잘 만든 학생에게 상품으로 행운의 묘약 </a:t>
            </a:r>
            <a:r>
              <a:rPr lang="en-US" altLang="ko-KR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"</a:t>
            </a:r>
            <a:r>
              <a:rPr lang="ko-KR" altLang="en-US" sz="21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펠릭스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1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펠리시스</a:t>
            </a:r>
            <a:r>
              <a:rPr lang="en-US" altLang="ko-KR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(Felix </a:t>
            </a:r>
            <a:r>
              <a:rPr lang="en-US" altLang="ko-KR" sz="21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Felicis</a:t>
            </a:r>
            <a:r>
              <a:rPr lang="en-US" altLang="ko-KR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)"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를 주기로 한다</a:t>
            </a:r>
            <a:r>
              <a:rPr lang="en-US" altLang="ko-KR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모든 학생들이 그 약을 만드는 데에 고생하는 것과 달리 해리는 교재 그대로 약을 제조하지 않고 대신 혼혈 왕자가 메모한 내용대로 제조한 덕분에 아주 수월하게 과제를 마치게 되고 </a:t>
            </a:r>
            <a:r>
              <a:rPr lang="ko-KR" altLang="en-US" sz="21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슬러그혼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교수로부터 </a:t>
            </a:r>
            <a:r>
              <a:rPr lang="ko-KR" altLang="en-US" sz="21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펠릭스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1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펠리시스를</a:t>
            </a:r>
            <a:r>
              <a:rPr lang="ko-KR" altLang="en-US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받는다</a:t>
            </a:r>
            <a:r>
              <a:rPr lang="en-US" altLang="ko-KR" sz="21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</a:t>
            </a:r>
            <a:endParaRPr lang="en-US" altLang="ko-KR" sz="2100" dirty="0" smtClean="0">
              <a:latin typeface="365다락방고양이" panose="02020603020101020101" pitchFamily="18" charset="-127"/>
              <a:ea typeface="365다락방고양이" panose="02020603020101020101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249" y="2051144"/>
            <a:ext cx="3448050" cy="470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487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230042"/>
            <a:ext cx="12192000" cy="1508760"/>
          </a:xfrm>
        </p:spPr>
        <p:txBody>
          <a:bodyPr>
            <a:normAutofit fontScale="90000"/>
          </a:bodyPr>
          <a:lstStyle/>
          <a:p>
            <a:r>
              <a:rPr lang="ko-KR" altLang="en-US" sz="4900" dirty="0">
                <a:solidFill>
                  <a:srgbClr val="0000FF"/>
                </a:solidFill>
                <a:latin typeface="a피오피네모" panose="02020600000000000000" pitchFamily="18" charset="-127"/>
                <a:ea typeface="a피오피네모" panose="02020600000000000000" pitchFamily="18" charset="-127"/>
              </a:rPr>
              <a:t>해리포터와 죽음의 </a:t>
            </a:r>
            <a:r>
              <a:rPr lang="ko-KR" altLang="en-US" sz="4900" dirty="0" err="1">
                <a:solidFill>
                  <a:srgbClr val="0000FF"/>
                </a:solidFill>
                <a:latin typeface="a피오피네모" panose="02020600000000000000" pitchFamily="18" charset="-127"/>
                <a:ea typeface="a피오피네모" panose="02020600000000000000" pitchFamily="18" charset="-127"/>
              </a:rPr>
              <a:t>성물</a:t>
            </a:r>
            <a:r>
              <a:rPr lang="en-US" altLang="ko-KR" dirty="0">
                <a:latin typeface="a피오피동글" panose="02020600000000000000" pitchFamily="18" charset="-127"/>
                <a:ea typeface="a피오피동글" panose="02020600000000000000" pitchFamily="18" charset="-127"/>
              </a:rPr>
              <a:t/>
            </a:r>
            <a:br>
              <a:rPr lang="en-US" altLang="ko-KR" dirty="0">
                <a:latin typeface="a피오피동글" panose="02020600000000000000" pitchFamily="18" charset="-127"/>
                <a:ea typeface="a피오피동글" panose="02020600000000000000" pitchFamily="18" charset="-127"/>
              </a:rPr>
            </a:br>
            <a:r>
              <a:rPr lang="en-US" altLang="ko-KR" dirty="0">
                <a:latin typeface="a피오피동글" panose="02020600000000000000" pitchFamily="18" charset="-127"/>
                <a:ea typeface="a피오피동글" panose="02020600000000000000" pitchFamily="18" charset="-127"/>
              </a:rPr>
              <a:t>(Harry Potter and the Deathly Holy Land)</a:t>
            </a:r>
            <a:endParaRPr lang="ko-KR" altLang="en-US" dirty="0">
              <a:latin typeface="a피오피동글" panose="02020600000000000000" pitchFamily="18" charset="-127"/>
              <a:ea typeface="a피오피동글" panose="02020600000000000000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75747" y="2028049"/>
            <a:ext cx="7420597" cy="46474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해리의 </a:t>
            </a:r>
            <a:r>
              <a:rPr lang="ko-KR" altLang="en-US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열일곱 살 생일을 앞두고 </a:t>
            </a:r>
            <a:r>
              <a:rPr lang="ko-KR" altLang="en-US" sz="24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더즐리</a:t>
            </a:r>
            <a:r>
              <a:rPr lang="ko-KR" altLang="en-US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가족은 집을 떠난다</a:t>
            </a:r>
            <a:r>
              <a:rPr lang="en-US" altLang="ko-KR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400" b="1" i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해리가 마법사 세계 기준으로 성인이 되는 열일곱 살이 되는 순간</a:t>
            </a:r>
            <a:r>
              <a:rPr lang="en-US" altLang="ko-KR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4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더즐리네</a:t>
            </a:r>
            <a:r>
              <a:rPr lang="ko-KR" altLang="en-US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집에 걸려 있던 보호 마법이 깨질 것이고</a:t>
            </a:r>
            <a:r>
              <a:rPr lang="en-US" altLang="ko-KR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 </a:t>
            </a:r>
            <a:r>
              <a:rPr lang="ko-KR" altLang="en-US" sz="24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볼드모트의</a:t>
            </a:r>
            <a:r>
              <a:rPr lang="ko-KR" altLang="en-US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공격에 그대로 노출될 것이기 때문이다</a:t>
            </a:r>
            <a:r>
              <a:rPr lang="en-US" altLang="ko-KR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</a:t>
            </a:r>
            <a:r>
              <a:rPr lang="ko-KR" altLang="en-US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불사조기사단</a:t>
            </a:r>
            <a:r>
              <a:rPr lang="en-US" altLang="ko-KR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은 생일을 하루 앞두고 해리를 안전하게 피신시키려 한다</a:t>
            </a:r>
            <a:r>
              <a:rPr lang="en-US" altLang="ko-KR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해리로 모습을 바꾼 여섯 명의 동료가 함께 빗자루를 타고 날아올라 흩어지는데</a:t>
            </a:r>
            <a:r>
              <a:rPr lang="en-US" altLang="ko-KR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어찌 된 </a:t>
            </a:r>
            <a:r>
              <a:rPr lang="ko-KR" altLang="en-US" sz="24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일인지 죽음을</a:t>
            </a:r>
            <a:r>
              <a:rPr lang="en-US" altLang="ko-KR" sz="24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4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먹는자들이</a:t>
            </a:r>
            <a:r>
              <a:rPr lang="ko-KR" altLang="en-US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기다리고 있다가 이들을 공격한다</a:t>
            </a:r>
            <a:r>
              <a:rPr lang="en-US" altLang="ko-KR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간신히 은신처에 도착한 해리는 불행히도 </a:t>
            </a:r>
            <a:r>
              <a:rPr lang="ko-KR" altLang="en-US" sz="24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조지의</a:t>
            </a:r>
            <a:r>
              <a:rPr lang="ko-KR" altLang="en-US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부상</a:t>
            </a:r>
            <a:r>
              <a:rPr lang="en-US" altLang="ko-KR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 </a:t>
            </a:r>
            <a:r>
              <a:rPr lang="ko-KR" altLang="en-US" sz="24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매드아이</a:t>
            </a:r>
            <a:r>
              <a:rPr lang="ko-KR" altLang="en-US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4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무디의</a:t>
            </a:r>
            <a:r>
              <a:rPr lang="ko-KR" altLang="en-US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죽음</a:t>
            </a:r>
            <a:r>
              <a:rPr lang="en-US" altLang="ko-KR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4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먼덩거스의</a:t>
            </a:r>
            <a:r>
              <a:rPr lang="ko-KR" altLang="en-US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도망을 전해 듣게 된다</a:t>
            </a:r>
            <a:r>
              <a:rPr lang="en-US" altLang="ko-KR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4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버로에</a:t>
            </a:r>
            <a:r>
              <a:rPr lang="ko-KR" altLang="en-US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숨어 지내는 동안 </a:t>
            </a:r>
            <a:r>
              <a:rPr lang="ko-KR" altLang="en-US" sz="24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덤블도어의</a:t>
            </a:r>
            <a:r>
              <a:rPr lang="ko-KR" altLang="en-US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유품을 전해 받고</a:t>
            </a:r>
            <a:r>
              <a:rPr lang="en-US" altLang="ko-KR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, </a:t>
            </a:r>
            <a:r>
              <a:rPr lang="ko-KR" altLang="en-US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한동안 평화롭게 지내던 해리와 친구들</a:t>
            </a:r>
            <a:r>
              <a:rPr lang="en-US" altLang="ko-KR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그러나 </a:t>
            </a:r>
            <a:r>
              <a:rPr lang="ko-KR" altLang="en-US" sz="24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빌과</a:t>
            </a:r>
            <a:r>
              <a:rPr lang="ko-KR" altLang="en-US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4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플뢰르의</a:t>
            </a:r>
            <a:r>
              <a:rPr lang="ko-KR" altLang="en-US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400" dirty="0" err="1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결혼식날</a:t>
            </a:r>
            <a:r>
              <a:rPr lang="ko-KR" altLang="en-US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죽음을 먹는 자들의 습격을 받는다</a:t>
            </a:r>
            <a:r>
              <a:rPr lang="en-US" altLang="ko-KR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. </a:t>
            </a:r>
            <a:r>
              <a:rPr lang="ko-KR" altLang="en-US" sz="2400" dirty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간신히 탈출한 </a:t>
            </a:r>
            <a:r>
              <a:rPr lang="ko-KR" altLang="en-US" sz="2800" b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해리와 </a:t>
            </a:r>
            <a:r>
              <a:rPr lang="ko-KR" altLang="en-US" sz="2800" b="1" dirty="0" err="1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론과</a:t>
            </a:r>
            <a:r>
              <a:rPr lang="ko-KR" altLang="en-US" sz="2800" b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</a:t>
            </a:r>
            <a:r>
              <a:rPr lang="ko-KR" altLang="en-US" sz="2800" b="1" dirty="0" err="1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헤르미온느는</a:t>
            </a:r>
            <a:r>
              <a:rPr lang="ko-KR" altLang="en-US" sz="2800" b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 </a:t>
            </a:r>
            <a:r>
              <a:rPr lang="ko-KR" altLang="en-US" sz="2800" b="1" dirty="0" err="1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호크룩스</a:t>
            </a:r>
            <a:r>
              <a:rPr lang="ko-KR" altLang="en-US" sz="2800" b="1" dirty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 를 찾기 위해 헤매 다니게 </a:t>
            </a:r>
            <a:r>
              <a:rPr lang="ko-KR" altLang="en-US" sz="2800" b="1" dirty="0" smtClean="0">
                <a:solidFill>
                  <a:srgbClr val="FFFF00"/>
                </a:solidFill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되는데</a:t>
            </a:r>
            <a:r>
              <a:rPr lang="en-US" altLang="ko-KR" sz="2400" dirty="0" smtClean="0">
                <a:latin typeface="365다락방고양이" panose="02020603020101020101" pitchFamily="18" charset="-127"/>
                <a:ea typeface="365다락방고양이" panose="02020603020101020101" pitchFamily="18" charset="-127"/>
              </a:rPr>
              <a:t>…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206" y="2011680"/>
            <a:ext cx="4000303" cy="466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174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ko-KR" altLang="en-US" sz="7200" dirty="0" smtClean="0">
                <a:latin typeface="a피오피동글" panose="02020600000000000000" pitchFamily="18" charset="-127"/>
                <a:ea typeface="a피오피동글" panose="02020600000000000000" pitchFamily="18" charset="-127"/>
              </a:rPr>
              <a:t>해리포터 총정리</a:t>
            </a:r>
            <a:endParaRPr lang="ko-KR" altLang="en-US" sz="7200" dirty="0">
              <a:latin typeface="a피오피동글" panose="02020600000000000000" pitchFamily="18" charset="-127"/>
              <a:ea typeface="a피오피동글" panose="02020600000000000000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7165514" y="1658737"/>
            <a:ext cx="2447055" cy="275460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ko-KR" altLang="en-US" sz="17300" b="1" cap="none" spc="0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끝</a:t>
            </a:r>
            <a:endParaRPr lang="en-US" altLang="ko-KR" sz="7200" b="1" cap="none" spc="0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98419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줄무늬">
  <a:themeElements>
    <a:clrScheme name="줄무늬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줄무늬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줄무늬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C3935CB6-B0E3-44A7-AB37-996D901F73AB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TM03090430[[fn=줄무늬]]</Template>
  <TotalTime>442</TotalTime>
  <Words>98</Words>
  <Application>Microsoft Office PowerPoint</Application>
  <PresentationFormat>와이드스크린</PresentationFormat>
  <Paragraphs>22</Paragraphs>
  <Slides>9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9" baseType="lpstr">
      <vt:lpstr>365다락방고양이</vt:lpstr>
      <vt:lpstr>a꼬마병정</vt:lpstr>
      <vt:lpstr>a피오피네모</vt:lpstr>
      <vt:lpstr>a피오피동글</vt:lpstr>
      <vt:lpstr>Navi황금복돼지</vt:lpstr>
      <vt:lpstr>맑은 고딕</vt:lpstr>
      <vt:lpstr>Arial</vt:lpstr>
      <vt:lpstr>Corbel</vt:lpstr>
      <vt:lpstr>Wingdings</vt:lpstr>
      <vt:lpstr>줄무늬</vt:lpstr>
      <vt:lpstr>PowerPoint 프레젠테이션</vt:lpstr>
      <vt:lpstr>해리포터와 마법사의 돌 (Harry potter and the Wizard sorcerer’s Stone)</vt:lpstr>
      <vt:lpstr>해리포터와 비밀의 방 (harry poter and secret room)</vt:lpstr>
      <vt:lpstr>해리포터와 아브카반의 죄수 (harry potter and Prisoner of Azkaban)</vt:lpstr>
      <vt:lpstr>해리포터와 불의잔 (Harry potter and the goblet of fire)</vt:lpstr>
      <vt:lpstr>해리포터와 불사조의 기사단 (Harry Potter and the Order of the Phoenix)</vt:lpstr>
      <vt:lpstr>해리포터와 혼혈 왕자  (Harry potter and the Mixed Prince)</vt:lpstr>
      <vt:lpstr>해리포터와 죽음의 성물 (Harry Potter and the Deathly Holy Land)</vt:lpstr>
      <vt:lpstr>해리포터 총정리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Harry Potter</dc:title>
  <dc:creator>Windows 사용자</dc:creator>
  <cp:lastModifiedBy>Windows 사용자</cp:lastModifiedBy>
  <cp:revision>24</cp:revision>
  <dcterms:created xsi:type="dcterms:W3CDTF">2021-10-07T11:55:04Z</dcterms:created>
  <dcterms:modified xsi:type="dcterms:W3CDTF">2021-10-11T11:33:56Z</dcterms:modified>
</cp:coreProperties>
</file>

<file path=docProps/thumbnail.jpeg>
</file>